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60" r:id="rId5"/>
    <p:sldId id="268" r:id="rId6"/>
    <p:sldId id="267" r:id="rId7"/>
    <p:sldId id="269" r:id="rId8"/>
    <p:sldId id="270" r:id="rId9"/>
    <p:sldId id="285" r:id="rId10"/>
    <p:sldId id="286" r:id="rId11"/>
    <p:sldId id="284" r:id="rId12"/>
    <p:sldId id="281" r:id="rId13"/>
    <p:sldId id="272" r:id="rId14"/>
    <p:sldId id="288" r:id="rId15"/>
    <p:sldId id="280" r:id="rId16"/>
    <p:sldId id="283" r:id="rId17"/>
    <p:sldId id="261" r:id="rId18"/>
    <p:sldId id="287" r:id="rId19"/>
  </p:sldIdLst>
  <p:sldSz cx="12192000" cy="6858000"/>
  <p:notesSz cx="6858000" cy="9144000"/>
  <p:defaultTextStyle>
    <a:defPPr>
      <a:defRPr lang="es-C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004C1-24EC-464A-B7CF-FB7AE6C88FC7}" v="26" dt="2025-04-08T04:05:07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6327"/>
  </p:normalViewPr>
  <p:slideViewPr>
    <p:cSldViewPr snapToGrid="0">
      <p:cViewPr varScale="1">
        <p:scale>
          <a:sx n="107" d="100"/>
          <a:sy n="107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2.1024630609157683E-3"/>
          <c:y val="1.29222496138225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Costos Total Ñamori Food</c:v>
                </c:pt>
              </c:strCache>
            </c:strRef>
          </c:tx>
          <c:explosion val="3"/>
          <c:dPt>
            <c:idx val="0"/>
            <c:bubble3D val="0"/>
            <c:explosion val="4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B9-4B9A-A64A-110F4E65BC0C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2B9-4B9A-A64A-110F4E65BC0C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B9-4B9A-A64A-110F4E65BC0C}"/>
              </c:ext>
            </c:extLst>
          </c:dPt>
          <c:dPt>
            <c:idx val="3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2B9-4B9A-A64A-110F4E65BC0C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B9-4B9A-A64A-110F4E65BC0C}"/>
              </c:ext>
            </c:extLst>
          </c:dPt>
          <c:dPt>
            <c:idx val="5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2B9-4B9A-A64A-110F4E65BC0C}"/>
              </c:ext>
            </c:extLst>
          </c:dPt>
          <c:dLbls>
            <c:dLbl>
              <c:idx val="0"/>
              <c:layout>
                <c:manualLayout>
                  <c:x val="-3.2165772570659841E-2"/>
                  <c:y val="-0.1021186777417768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B9-4B9A-A64A-110F4E65BC0C}"/>
                </c:ext>
              </c:extLst>
            </c:dLbl>
            <c:dLbl>
              <c:idx val="1"/>
              <c:layout>
                <c:manualLayout>
                  <c:x val="1.241177133451939E-2"/>
                  <c:y val="3.010259156916342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B9-4B9A-A64A-110F4E65BC0C}"/>
                </c:ext>
              </c:extLst>
            </c:dLbl>
            <c:dLbl>
              <c:idx val="2"/>
              <c:layout>
                <c:manualLayout>
                  <c:x val="-5.227388363206726E-2"/>
                  <c:y val="3.281949248092282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B9-4B9A-A64A-110F4E65BC0C}"/>
                </c:ext>
              </c:extLst>
            </c:dLbl>
            <c:dLbl>
              <c:idx val="3"/>
              <c:layout>
                <c:manualLayout>
                  <c:x val="-0.12670382612861153"/>
                  <c:y val="3.0485201196685269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B9-4B9A-A64A-110F4E65BC0C}"/>
                </c:ext>
              </c:extLst>
            </c:dLbl>
            <c:dLbl>
              <c:idx val="4"/>
              <c:layout>
                <c:manualLayout>
                  <c:x val="-3.6111348246695374E-2"/>
                  <c:y val="-2.950325084396114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B9-4B9A-A64A-110F4E65BC0C}"/>
                </c:ext>
              </c:extLst>
            </c:dLbl>
            <c:dLbl>
              <c:idx val="5"/>
              <c:layout>
                <c:manualLayout>
                  <c:x val="9.7695895809074368E-2"/>
                  <c:y val="-2.69243886972948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B9-4B9A-A64A-110F4E65BC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Sueldos</c:v>
                </c:pt>
                <c:pt idx="1">
                  <c:v>Servicios Basicos</c:v>
                </c:pt>
                <c:pt idx="2">
                  <c:v>Elementos Hardware</c:v>
                </c:pt>
                <c:pt idx="3">
                  <c:v>Licencias</c:v>
                </c:pt>
                <c:pt idx="4">
                  <c:v>Movilización</c:v>
                </c:pt>
                <c:pt idx="5">
                  <c:v>Colaciones</c:v>
                </c:pt>
              </c:strCache>
            </c:strRef>
          </c:cat>
          <c:val>
            <c:numRef>
              <c:f>Hoja1!$B$2:$B$7</c:f>
              <c:numCache>
                <c:formatCode>"$"#,##0</c:formatCode>
                <c:ptCount val="6"/>
                <c:pt idx="0">
                  <c:v>5745000</c:v>
                </c:pt>
                <c:pt idx="1">
                  <c:v>1200000</c:v>
                </c:pt>
                <c:pt idx="2">
                  <c:v>5800000</c:v>
                </c:pt>
                <c:pt idx="3">
                  <c:v>220000</c:v>
                </c:pt>
                <c:pt idx="4">
                  <c:v>322000</c:v>
                </c:pt>
                <c:pt idx="5">
                  <c:v>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9-4B9A-A64A-110F4E65BC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838164638872865E-2"/>
          <c:y val="0.83854803914588982"/>
          <c:w val="0.82762961546473068"/>
          <c:h val="0.145682014976895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Cantidad de pruebas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32-4D79-895F-6A54977800B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32-4D79-895F-6A54977800B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32-4D79-895F-6A54977800B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32-4D79-895F-6A5497780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Prueba N° 1</c:v>
                </c:pt>
                <c:pt idx="1">
                  <c:v>Prueba N° 2</c:v>
                </c:pt>
                <c:pt idx="2">
                  <c:v>Prueba N° 3</c:v>
                </c:pt>
                <c:pt idx="3">
                  <c:v>Prueba N° 4</c:v>
                </c:pt>
                <c:pt idx="4">
                  <c:v>Prueba N° 5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 formatCode="0.00%">
                  <c:v>0.5</c:v>
                </c:pt>
                <c:pt idx="1">
                  <c:v>0.33</c:v>
                </c:pt>
                <c:pt idx="2">
                  <c:v>0.2</c:v>
                </c:pt>
                <c:pt idx="3">
                  <c:v>0.5</c:v>
                </c:pt>
                <c:pt idx="4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2-4D79-895F-6A54977800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72051952"/>
        <c:axId val="872058192"/>
      </c:barChart>
      <c:catAx>
        <c:axId val="872051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dirty="0"/>
                  <a:t>Cantidad de pruebas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72058192"/>
        <c:crosses val="autoZero"/>
        <c:auto val="1"/>
        <c:lblAlgn val="ctr"/>
        <c:lblOffset val="100"/>
        <c:noMultiLvlLbl val="0"/>
      </c:catAx>
      <c:valAx>
        <c:axId val="872058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dirty="0"/>
                  <a:t>Criterio</a:t>
                </a:r>
                <a:r>
                  <a:rPr lang="es-CL" baseline="0" dirty="0"/>
                  <a:t> de aceptación</a:t>
                </a:r>
                <a:endParaRPr lang="es-C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7205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Cantidad de pruebas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32-4D79-895F-6A54977800B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32-4D79-895F-6A54977800B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32-4D79-895F-6A54977800B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32-4D79-895F-6A5497780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Prueba N° 1</c:v>
                </c:pt>
                <c:pt idx="1">
                  <c:v>Prueba N° 2</c:v>
                </c:pt>
                <c:pt idx="2">
                  <c:v>Prueba N° 3</c:v>
                </c:pt>
                <c:pt idx="3">
                  <c:v>Prueba N° 4</c:v>
                </c:pt>
                <c:pt idx="4">
                  <c:v>Prueba N° 5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 formatCode="0.00%">
                  <c:v>0.9</c:v>
                </c:pt>
                <c:pt idx="1">
                  <c:v>0.8</c:v>
                </c:pt>
                <c:pt idx="2">
                  <c:v>0.9</c:v>
                </c:pt>
                <c:pt idx="3">
                  <c:v>0.9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2-4D79-895F-6A54977800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72051952"/>
        <c:axId val="872058192"/>
      </c:barChart>
      <c:catAx>
        <c:axId val="872051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dirty="0"/>
                  <a:t>Cantidad de pruebas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72058192"/>
        <c:crosses val="autoZero"/>
        <c:auto val="1"/>
        <c:lblAlgn val="ctr"/>
        <c:lblOffset val="100"/>
        <c:noMultiLvlLbl val="0"/>
      </c:catAx>
      <c:valAx>
        <c:axId val="8720581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L" dirty="0"/>
                  <a:t>Criterio</a:t>
                </a:r>
                <a:r>
                  <a:rPr lang="es-CL" baseline="0" dirty="0"/>
                  <a:t> de aceptación</a:t>
                </a:r>
                <a:endParaRPr lang="es-C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L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87205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6B56-1504-48EC-901B-671B025AFF34}" type="datetimeFigureOut">
              <a:rPr lang="es-CL" smtClean="0"/>
              <a:t>29-11-2025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7408D-9344-4A21-BAF3-AFB18F9BB74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651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7408D-9344-4A21-BAF3-AFB18F9BB748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08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7408D-9344-4A21-BAF3-AFB18F9BB748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895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B1A2DB8-9B24-4654-F33A-1376883E1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0751" y="424997"/>
            <a:ext cx="3026668" cy="6799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816F564-B64A-4618-7592-2A6B8CEB9C41}"/>
              </a:ext>
            </a:extLst>
          </p:cNvPr>
          <p:cNvSpPr/>
          <p:nvPr userDrawn="1"/>
        </p:nvSpPr>
        <p:spPr>
          <a:xfrm>
            <a:off x="5239445" y="1515454"/>
            <a:ext cx="6952555" cy="4379719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4945C69-40F3-B92B-A27A-B87A3D9731D7}"/>
              </a:ext>
            </a:extLst>
          </p:cNvPr>
          <p:cNvSpPr/>
          <p:nvPr userDrawn="1"/>
        </p:nvSpPr>
        <p:spPr>
          <a:xfrm>
            <a:off x="6035192" y="2626833"/>
            <a:ext cx="318595" cy="318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66F94F7-4E1E-FA90-A326-481A71619313}"/>
              </a:ext>
            </a:extLst>
          </p:cNvPr>
          <p:cNvSpPr/>
          <p:nvPr userDrawn="1"/>
        </p:nvSpPr>
        <p:spPr>
          <a:xfrm>
            <a:off x="5429791" y="5622839"/>
            <a:ext cx="117431" cy="106755"/>
          </a:xfrm>
          <a:prstGeom prst="rect">
            <a:avLst/>
          </a:prstGeom>
          <a:solidFill>
            <a:srgbClr val="1C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964AD85-DED8-C9C1-CB5E-9D1B94BD0908}"/>
              </a:ext>
            </a:extLst>
          </p:cNvPr>
          <p:cNvCxnSpPr/>
          <p:nvPr userDrawn="1"/>
        </p:nvCxnSpPr>
        <p:spPr>
          <a:xfrm>
            <a:off x="6096000" y="3944674"/>
            <a:ext cx="4820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Marcador de título 1">
            <a:extLst>
              <a:ext uri="{FF2B5EF4-FFF2-40B4-BE49-F238E27FC236}">
                <a16:creationId xmlns:a16="http://schemas.microsoft.com/office/drawing/2014/main" id="{5815C0CE-7454-7281-AD35-B75725BE0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453" y="2439599"/>
            <a:ext cx="4377817" cy="1306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6C5A25D-3B2A-B95A-98EE-13434CE235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609" y="4143926"/>
            <a:ext cx="4377817" cy="87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Haz clic para modificar bajada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7B4ABE-8C14-9B13-73D6-7554AB1C9A4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10242864" y="3631046"/>
            <a:ext cx="3292914" cy="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01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355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02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239545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03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78776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04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155881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6">
            <a:extLst>
              <a:ext uri="{FF2B5EF4-FFF2-40B4-BE49-F238E27FC236}">
                <a16:creationId xmlns:a16="http://schemas.microsoft.com/office/drawing/2014/main" id="{3387B960-FFF9-CB57-ACA9-C9E121325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5" y="551041"/>
            <a:ext cx="4916775" cy="469685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149A11D1-EAA1-0BB7-CFE5-9056CB346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15" y="1137571"/>
            <a:ext cx="4930746" cy="553006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BF3825-8CDE-15D1-473C-F04253CD9789}"/>
              </a:ext>
            </a:extLst>
          </p:cNvPr>
          <p:cNvSpPr/>
          <p:nvPr userDrawn="1"/>
        </p:nvSpPr>
        <p:spPr>
          <a:xfrm>
            <a:off x="0" y="0"/>
            <a:ext cx="552893" cy="552893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pic>
        <p:nvPicPr>
          <p:cNvPr id="15" name="Gráfico 14">
            <a:extLst>
              <a:ext uri="{FF2B5EF4-FFF2-40B4-BE49-F238E27FC236}">
                <a16:creationId xmlns:a16="http://schemas.microsoft.com/office/drawing/2014/main" id="{EB831521-26FB-EE5C-4997-C7C663FA03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640715" y="6724428"/>
            <a:ext cx="2392160" cy="1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0"/>
            <a:ext cx="445970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89D0323-C2ED-C0E8-73FE-BEAB8CFEAEB8}"/>
              </a:ext>
            </a:extLst>
          </p:cNvPr>
          <p:cNvSpPr/>
          <p:nvPr userDrawn="1"/>
        </p:nvSpPr>
        <p:spPr>
          <a:xfrm>
            <a:off x="1006116" y="900877"/>
            <a:ext cx="3748474" cy="5056245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A500616-0E5D-9D67-2AD4-83DFD6FEB7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10929134" y="3487483"/>
            <a:ext cx="2392160" cy="133572"/>
          </a:xfrm>
          <a:prstGeom prst="rect">
            <a:avLst/>
          </a:prstGeom>
        </p:spPr>
      </p:pic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57429FB-BAB3-46DE-9370-D3C110C65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7466" y="2219158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F8D0BB2-7009-A53E-830B-0224847CA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77466" y="4008906"/>
            <a:ext cx="2805775" cy="746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Haz clic para modificar bajada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7D93D9-23D8-CC67-6EBC-7CC07C463F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-1175154" y="3390900"/>
            <a:ext cx="3437977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6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1"/>
            <a:ext cx="115503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FD1A2D-962B-1B2F-8EFE-116133732487}"/>
              </a:ext>
            </a:extLst>
          </p:cNvPr>
          <p:cNvSpPr/>
          <p:nvPr userDrawn="1"/>
        </p:nvSpPr>
        <p:spPr>
          <a:xfrm>
            <a:off x="485631" y="405838"/>
            <a:ext cx="155636" cy="15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sp>
        <p:nvSpPr>
          <p:cNvPr id="7" name="Marcador de texto 26">
            <a:extLst>
              <a:ext uri="{FF2B5EF4-FFF2-40B4-BE49-F238E27FC236}">
                <a16:creationId xmlns:a16="http://schemas.microsoft.com/office/drawing/2014/main" id="{FC12E6C9-B6C7-FBEC-A203-87F5181A3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0853" y="405838"/>
            <a:ext cx="4916775" cy="469685"/>
          </a:xfrm>
        </p:spPr>
        <p:txBody>
          <a:bodyPr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1CE8A453-8074-39A1-48E5-2C3C6BECA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10853" y="976146"/>
            <a:ext cx="4930746" cy="2818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D8A9F2-7C34-CC0C-4A65-766C6591434E}"/>
              </a:ext>
            </a:extLst>
          </p:cNvPr>
          <p:cNvSpPr/>
          <p:nvPr userDrawn="1"/>
        </p:nvSpPr>
        <p:spPr>
          <a:xfrm>
            <a:off x="11551912" y="483656"/>
            <a:ext cx="271438" cy="27143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D1CE7-4B02-2F89-1DA7-E3E7E927CB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1146813" y="4705402"/>
            <a:ext cx="3437977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P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5D537A3-771A-B373-471B-2113C671CFB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C6FB1-5C04-7C61-88A5-385A9518A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97179" y="2291644"/>
            <a:ext cx="3997641" cy="1296903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4D724EB-DEB1-94EF-D5CC-24BB11E8CB6E}"/>
              </a:ext>
            </a:extLst>
          </p:cNvPr>
          <p:cNvGrpSpPr/>
          <p:nvPr userDrawn="1"/>
        </p:nvGrpSpPr>
        <p:grpSpPr>
          <a:xfrm>
            <a:off x="2397704" y="5371765"/>
            <a:ext cx="7396592" cy="711200"/>
            <a:chOff x="2569595" y="5371765"/>
            <a:chExt cx="7396592" cy="7112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59DCBE2-B2A0-6B22-7873-77E87B47F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69595" y="5505450"/>
              <a:ext cx="1331493" cy="44383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AFEA2DD-677A-2B96-73CB-DB7EC284D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52787" y="5371765"/>
              <a:ext cx="56134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39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8C4651-2B5D-EA62-AC04-17BFDE1E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94B6F9-D351-5B1B-2766-68737957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60EAB-2F87-323A-DB12-7A3211AAE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4031C-1D81-E945-A028-78780D1B7DE5}" type="datetimeFigureOut">
              <a:rPr lang="es-CL" smtClean="0"/>
              <a:t>29-11-2025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1700A7-BE34-6E4B-B14E-9AFE52C9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9A16B8-55E4-4139-4DE1-4DF901B44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EC0DC-B55F-A543-ADED-336BFEE3FCE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30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5" r:id="rId4"/>
    <p:sldLayoutId id="2147483657" r:id="rId5"/>
    <p:sldLayoutId id="2147483650" r:id="rId6"/>
    <p:sldLayoutId id="2147483651" r:id="rId7"/>
    <p:sldLayoutId id="2147483653" r:id="rId8"/>
    <p:sldLayoutId id="2147483652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D8063C-DCB3-F714-7A3B-5F27125679D0}"/>
              </a:ext>
            </a:extLst>
          </p:cNvPr>
          <p:cNvSpPr txBox="1"/>
          <p:nvPr/>
        </p:nvSpPr>
        <p:spPr>
          <a:xfrm>
            <a:off x="5134033" y="2451224"/>
            <a:ext cx="613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Ñamori Food</a:t>
            </a:r>
            <a:endParaRPr lang="es-C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125E14-2C2A-1E63-2317-DDBE19F09021}"/>
              </a:ext>
            </a:extLst>
          </p:cNvPr>
          <p:cNvSpPr txBox="1"/>
          <p:nvPr/>
        </p:nvSpPr>
        <p:spPr>
          <a:xfrm>
            <a:off x="1641002" y="1283855"/>
            <a:ext cx="26436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</a:t>
            </a:r>
            <a:b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59D279-1B7E-0408-8EB5-5E17F7320EA4}"/>
              </a:ext>
            </a:extLst>
          </p:cNvPr>
          <p:cNvSpPr txBox="1"/>
          <p:nvPr/>
        </p:nvSpPr>
        <p:spPr>
          <a:xfrm>
            <a:off x="7215646" y="4807351"/>
            <a:ext cx="210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Diciembre 2025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92717-6B92-2015-3777-4CE5D986D35D}"/>
              </a:ext>
            </a:extLst>
          </p:cNvPr>
          <p:cNvSpPr txBox="1"/>
          <p:nvPr/>
        </p:nvSpPr>
        <p:spPr>
          <a:xfrm>
            <a:off x="1569283" y="3630031"/>
            <a:ext cx="264365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Docente: 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Patricio Soto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Integrantes: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Jonathan Cruells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Diego Rosales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Felipe Gálvez</a:t>
            </a:r>
            <a:b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0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6628-D3F9-58BC-848A-06A760B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DF6661-5452-1627-645A-19FA6342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Costos</a:t>
            </a:r>
          </a:p>
          <a:p>
            <a:pPr marL="0" indent="0" algn="ctr">
              <a:buNone/>
            </a:pPr>
            <a:endParaRPr lang="es-CL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4BE98EDC-BE7A-934C-A921-958159083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477212"/>
              </p:ext>
            </p:extLst>
          </p:nvPr>
        </p:nvGraphicFramePr>
        <p:xfrm>
          <a:off x="113553" y="1124057"/>
          <a:ext cx="5856940" cy="483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FDF81B27-9E00-47BE-84DE-EB7200CE8CCA}"/>
              </a:ext>
            </a:extLst>
          </p:cNvPr>
          <p:cNvSpPr txBox="1"/>
          <p:nvPr/>
        </p:nvSpPr>
        <p:spPr>
          <a:xfrm>
            <a:off x="6221508" y="1124057"/>
            <a:ext cx="54100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El grafico representa el proyecto completo en sus 3 fases, dándonos un total de $13.367.000, como coste de este software.</a:t>
            </a:r>
            <a:endParaRPr lang="es-CL" sz="2000" dirty="0"/>
          </a:p>
          <a:p>
            <a:endParaRPr lang="es-ES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En base al grafico podemos concluir que dos grandes costos son los hardware y los sueldos por HH, abarcando entre los dos un total de 86%, mientras que apenas 1% en Colaciones.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D429579-E2D8-52FD-8FF2-0A3A1E716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90714"/>
              </p:ext>
            </p:extLst>
          </p:nvPr>
        </p:nvGraphicFramePr>
        <p:xfrm>
          <a:off x="6460565" y="3949948"/>
          <a:ext cx="4655672" cy="220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918">
                  <a:extLst>
                    <a:ext uri="{9D8B030D-6E8A-4147-A177-3AD203B41FA5}">
                      <a16:colId xmlns:a16="http://schemas.microsoft.com/office/drawing/2014/main" val="3783246662"/>
                    </a:ext>
                  </a:extLst>
                </a:gridCol>
                <a:gridCol w="1163918">
                  <a:extLst>
                    <a:ext uri="{9D8B030D-6E8A-4147-A177-3AD203B41FA5}">
                      <a16:colId xmlns:a16="http://schemas.microsoft.com/office/drawing/2014/main" val="3622000171"/>
                    </a:ext>
                  </a:extLst>
                </a:gridCol>
                <a:gridCol w="1163918">
                  <a:extLst>
                    <a:ext uri="{9D8B030D-6E8A-4147-A177-3AD203B41FA5}">
                      <a16:colId xmlns:a16="http://schemas.microsoft.com/office/drawing/2014/main" val="2992224868"/>
                    </a:ext>
                  </a:extLst>
                </a:gridCol>
                <a:gridCol w="1163918">
                  <a:extLst>
                    <a:ext uri="{9D8B030D-6E8A-4147-A177-3AD203B41FA5}">
                      <a16:colId xmlns:a16="http://schemas.microsoft.com/office/drawing/2014/main" val="3660457437"/>
                    </a:ext>
                  </a:extLst>
                </a:gridCol>
              </a:tblGrid>
              <a:tr h="363922">
                <a:tc>
                  <a:txBody>
                    <a:bodyPr/>
                    <a:lstStyle/>
                    <a:p>
                      <a:r>
                        <a:rPr lang="es-ES" sz="1100" dirty="0"/>
                        <a:t>Cargo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Valor HH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Cantidad HH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Total de Costo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45449"/>
                  </a:ext>
                </a:extLst>
              </a:tr>
              <a:tr h="368977">
                <a:tc>
                  <a:txBody>
                    <a:bodyPr/>
                    <a:lstStyle/>
                    <a:p>
                      <a:r>
                        <a:rPr lang="es-ES" sz="1100" dirty="0"/>
                        <a:t>Jefe de proyecto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$15.000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$1.950.000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52335"/>
                  </a:ext>
                </a:extLst>
              </a:tr>
              <a:tr h="368977">
                <a:tc>
                  <a:txBody>
                    <a:bodyPr/>
                    <a:lstStyle/>
                    <a:p>
                      <a:r>
                        <a:rPr lang="es-ES" sz="1100" dirty="0"/>
                        <a:t>Desarrollador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$8.000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285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$2.280.000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29746"/>
                  </a:ext>
                </a:extLst>
              </a:tr>
              <a:tr h="368977">
                <a:tc>
                  <a:txBody>
                    <a:bodyPr/>
                    <a:lstStyle/>
                    <a:p>
                      <a:r>
                        <a:rPr lang="es-ES" sz="1100" dirty="0"/>
                        <a:t>Analista 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$9.000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135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$1.215.000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788189"/>
                  </a:ext>
                </a:extLst>
              </a:tr>
              <a:tr h="368977">
                <a:tc>
                  <a:txBody>
                    <a:bodyPr/>
                    <a:lstStyle/>
                    <a:p>
                      <a:r>
                        <a:rPr lang="es-ES" sz="1100" dirty="0"/>
                        <a:t>Tester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$6.000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50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$300.000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31094"/>
                  </a:ext>
                </a:extLst>
              </a:tr>
              <a:tr h="368977">
                <a:tc>
                  <a:txBody>
                    <a:bodyPr/>
                    <a:lstStyle/>
                    <a:p>
                      <a:r>
                        <a:rPr lang="es-ES" sz="1100" dirty="0"/>
                        <a:t>Totales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$38.000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600</a:t>
                      </a:r>
                      <a:endParaRPr lang="es-C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$5.745.000</a:t>
                      </a:r>
                      <a:endParaRPr lang="es-CL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17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31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44B19-793F-1127-3098-51F969E7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DCD9846-3221-D8B1-413C-944A37D30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Métricas Ciclo 1</a:t>
            </a:r>
            <a:endParaRPr lang="es-CL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F3CFE-E4A0-8C8B-FB81-DB0147B6E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405156"/>
              </p:ext>
            </p:extLst>
          </p:nvPr>
        </p:nvGraphicFramePr>
        <p:xfrm>
          <a:off x="426387" y="78475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AF28458E-0C4C-568C-F017-EF0EB34E46AA}"/>
              </a:ext>
            </a:extLst>
          </p:cNvPr>
          <p:cNvSpPr txBox="1"/>
          <p:nvPr/>
        </p:nvSpPr>
        <p:spPr>
          <a:xfrm>
            <a:off x="8554387" y="1278995"/>
            <a:ext cx="34314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N°1: </a:t>
            </a:r>
            <a:r>
              <a:rPr lang="es-ES" sz="1400" dirty="0">
                <a:sym typeface="Wingdings" panose="05000000000000000000" pitchFamily="2" charset="2"/>
              </a:rPr>
              <a:t>Bot recibe comandos de voz de manera clara y correcta, resultado 10/20 pruebas exitosas.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N°2: </a:t>
            </a:r>
            <a:r>
              <a:rPr lang="es-ES" sz="1400" dirty="0">
                <a:sym typeface="Wingdings" panose="05000000000000000000" pitchFamily="2" charset="2"/>
              </a:rPr>
              <a:t>Recetas se guardan de manera correcta en el recetario, resultado 10/30 pruebas exitosas.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N°3: </a:t>
            </a:r>
            <a:r>
              <a:rPr lang="es-ES" sz="1400" dirty="0">
                <a:sym typeface="Wingdings" panose="05000000000000000000" pitchFamily="2" charset="2"/>
              </a:rPr>
              <a:t>Modal de tips y consejos se cierra correctamente, resultado 04/20 pruebas exitosas.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N°4: </a:t>
            </a:r>
            <a:r>
              <a:rPr lang="es-ES" sz="1400" dirty="0">
                <a:sym typeface="Wingdings" panose="05000000000000000000" pitchFamily="2" charset="2"/>
              </a:rPr>
              <a:t>el chatbot muestra recetas solicitadas, resultado 10/20, por API Claude.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N°5: </a:t>
            </a:r>
            <a:r>
              <a:rPr lang="es-ES" sz="1400" dirty="0">
                <a:sym typeface="Wingdings" panose="05000000000000000000" pitchFamily="2" charset="2"/>
              </a:rPr>
              <a:t>El </a:t>
            </a:r>
            <a:r>
              <a:rPr lang="es-ES" sz="1400" dirty="0" err="1">
                <a:sym typeface="Wingdings" panose="05000000000000000000" pitchFamily="2" charset="2"/>
              </a:rPr>
              <a:t>bot</a:t>
            </a:r>
            <a:r>
              <a:rPr lang="es-ES" sz="1400" dirty="0">
                <a:sym typeface="Wingdings" panose="05000000000000000000" pitchFamily="2" charset="2"/>
              </a:rPr>
              <a:t> comenta el paso a paso según la receta, resultado 10/30.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148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34EE-A892-E071-EE02-426F371E6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7D5DCA0-349F-7113-3D3C-8F2989FEE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Métricas Ciclo 2</a:t>
            </a:r>
            <a:endParaRPr lang="es-CL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82BCEA3-8041-3683-79B6-5D45141E0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548338"/>
              </p:ext>
            </p:extLst>
          </p:nvPr>
        </p:nvGraphicFramePr>
        <p:xfrm>
          <a:off x="426387" y="78475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F31894D4-4D52-6C50-2D4F-C716E83D5B39}"/>
              </a:ext>
            </a:extLst>
          </p:cNvPr>
          <p:cNvSpPr txBox="1"/>
          <p:nvPr/>
        </p:nvSpPr>
        <p:spPr>
          <a:xfrm>
            <a:off x="8554387" y="1278995"/>
            <a:ext cx="34314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N°1: </a:t>
            </a:r>
            <a:r>
              <a:rPr lang="es-ES" sz="1400" dirty="0">
                <a:sym typeface="Wingdings" panose="05000000000000000000" pitchFamily="2" charset="2"/>
              </a:rPr>
              <a:t>Bot recibe comandos de voz de manera clara y correcta, resultado 18/20 pruebas exitosas.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N°2: </a:t>
            </a:r>
            <a:r>
              <a:rPr lang="es-ES" sz="1400" dirty="0">
                <a:sym typeface="Wingdings" panose="05000000000000000000" pitchFamily="2" charset="2"/>
              </a:rPr>
              <a:t>Recetas se guardan de manera correcta en el recetario, resultado 24/30 pruebas exitosas.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N°3: </a:t>
            </a:r>
            <a:r>
              <a:rPr lang="es-ES" sz="1400" dirty="0">
                <a:sym typeface="Wingdings" panose="05000000000000000000" pitchFamily="2" charset="2"/>
              </a:rPr>
              <a:t>Modal de tips y consejos se cierra correctamente, resultado 18/20 pruebas exitosas.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N°4: </a:t>
            </a:r>
            <a:r>
              <a:rPr lang="es-ES" sz="1400" dirty="0">
                <a:sym typeface="Wingdings" panose="05000000000000000000" pitchFamily="2" charset="2"/>
              </a:rPr>
              <a:t>el chatbot muestra recetas solicitadas, resultado 18/20, por API Claude.</a:t>
            </a:r>
          </a:p>
          <a:p>
            <a:endParaRPr lang="es-ES" sz="1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1400" b="1" dirty="0">
                <a:highlight>
                  <a:srgbClr val="FFFF00"/>
                </a:highlight>
                <a:sym typeface="Wingdings" panose="05000000000000000000" pitchFamily="2" charset="2"/>
              </a:rPr>
              <a:t>Prueba N°5: </a:t>
            </a:r>
            <a:r>
              <a:rPr lang="es-ES" sz="1400" dirty="0">
                <a:sym typeface="Wingdings" panose="05000000000000000000" pitchFamily="2" charset="2"/>
              </a:rPr>
              <a:t>El </a:t>
            </a:r>
            <a:r>
              <a:rPr lang="es-ES" sz="1400" dirty="0" err="1">
                <a:sym typeface="Wingdings" panose="05000000000000000000" pitchFamily="2" charset="2"/>
              </a:rPr>
              <a:t>bot</a:t>
            </a:r>
            <a:r>
              <a:rPr lang="es-ES" sz="1400" dirty="0">
                <a:sym typeface="Wingdings" panose="05000000000000000000" pitchFamily="2" charset="2"/>
              </a:rPr>
              <a:t> comenta el paso a paso según la receta, resultado 28/30.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33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C546-074D-DA80-ABC0-D2C6A3BD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7D6332-F7FC-D0FC-5EA8-2C8BBFD3C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Lecciones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0CE0F3-4821-9F68-579B-B42BB6BE1177}"/>
              </a:ext>
            </a:extLst>
          </p:cNvPr>
          <p:cNvSpPr txBox="1"/>
          <p:nvPr/>
        </p:nvSpPr>
        <p:spPr>
          <a:xfrm>
            <a:off x="958645" y="1106129"/>
            <a:ext cx="107663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Las lecciones aprendidas en este proyecto son las siguientes: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Trabajo en equipo: El trabajo en equipo fue bastante inestable, muchas tareas se asignaron, pero las termino haciendo otro miembro del equipo, cosa que no debía pasar.</a:t>
            </a:r>
          </a:p>
          <a:p>
            <a:pPr lvl="1"/>
            <a:endParaRPr lang="es-ES" sz="2000" dirty="0">
              <a:sym typeface="Wingdings" panose="05000000000000000000" pitchFamily="2" charset="2"/>
            </a:endParaRP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Planes de respaldo: Estábamos tan confiados en que no nos tardaríamos que no tomamos en cuenta un detalle, el </a:t>
            </a:r>
            <a:r>
              <a:rPr lang="es-CL" sz="2000" dirty="0" err="1"/>
              <a:t>bot</a:t>
            </a:r>
            <a:r>
              <a:rPr lang="es-CL" sz="2000" dirty="0"/>
              <a:t> se escuchaba solo, con la API de géminis y era muy lento para responder y adicionalmente los tokens de la misma eran muy limitados, por lo que tuvimos que invertir para poder arreglar dicha problemática.</a:t>
            </a:r>
          </a:p>
          <a:p>
            <a:pPr lvl="1"/>
            <a:endParaRPr lang="es-CL" sz="2000" dirty="0"/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Empático: Siempre se presentan problemas a cualquier tipo de persona, y depende de cada uno ser empático pero a su vez también ser responsable</a:t>
            </a:r>
          </a:p>
          <a:p>
            <a:pPr lvl="1"/>
            <a:endParaRPr lang="es-CL" sz="2000" dirty="0"/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Responsabilidad: A pesar de todo, una persona debe ser responsable y se autocritica en cuanto a su propio trabajo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80661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12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0F89F-7F77-F3A1-C917-280A7F396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495CBE7-C3A2-1B8B-F629-CF7EEA9241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Actividades Gantt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B379FF-4EAE-92FC-53B0-BA2683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71" y="815227"/>
            <a:ext cx="5286375" cy="5657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394C544-BEF4-B7F0-9BA8-6B861A70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93" y="929527"/>
            <a:ext cx="5267325" cy="27146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B797F4-D05B-636A-A7B7-3E84845A3B0A}"/>
              </a:ext>
            </a:extLst>
          </p:cNvPr>
          <p:cNvSpPr txBox="1"/>
          <p:nvPr/>
        </p:nvSpPr>
        <p:spPr>
          <a:xfrm>
            <a:off x="6302188" y="3989481"/>
            <a:ext cx="4916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Podemos observar que la mayoría de los recursos fueron asignados a la implementación, y diseño del sistema.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En nuestro cronograma tiene una duración de 80 días u 11 semanas, y se trabajó en promedio 7.5 horas diarias.</a:t>
            </a:r>
          </a:p>
        </p:txBody>
      </p:sp>
    </p:spTree>
    <p:extLst>
      <p:ext uri="{BB962C8B-B14F-4D97-AF65-F5344CB8AC3E}">
        <p14:creationId xmlns:p14="http://schemas.microsoft.com/office/powerpoint/2010/main" val="373606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B46C-15AC-A721-38F6-87CBF367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1118AD-D0FA-3C6D-6456-10AAB8841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0851" y="669011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Problemática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8C32C2-E21E-A643-C0A6-F402F6A0B3CA}"/>
              </a:ext>
            </a:extLst>
          </p:cNvPr>
          <p:cNvSpPr txBox="1"/>
          <p:nvPr/>
        </p:nvSpPr>
        <p:spPr>
          <a:xfrm>
            <a:off x="958644" y="2005780"/>
            <a:ext cx="10766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ym typeface="Wingdings" panose="05000000000000000000" pitchFamily="2" charset="2"/>
              </a:rPr>
              <a:t> </a:t>
            </a:r>
            <a:r>
              <a:rPr lang="es-ES" sz="2000" dirty="0"/>
              <a:t>Muchas personas tienen problemas para cocinar, o manejar implementos en la cocina, sin contar que los “recetarios”, prácticamente nadie los usa ya que estamos en una era digital, y lo mucho que se suele ensuciar al cocinar y esto puede dañar nuestro móvil, sin contar que personas con alergias se les hace difícil encontrar una receta que, con el pensamiento, “para darme un gustito”.</a:t>
            </a:r>
            <a:endParaRPr lang="es-CL" sz="2000" dirty="0"/>
          </a:p>
        </p:txBody>
      </p:sp>
      <p:pic>
        <p:nvPicPr>
          <p:cNvPr id="1026" name="Picture 2" descr="Libro De Recetas Caseras De Plantilla De Página De Libro De Cocina  Ilustraciones svg, vectoriales, clip art vectorizado libre de derechos.  Image 220590018">
            <a:extLst>
              <a:ext uri="{FF2B5EF4-FFF2-40B4-BE49-F238E27FC236}">
                <a16:creationId xmlns:a16="http://schemas.microsoft.com/office/drawing/2014/main" id="{023C208F-B9FE-5762-BDCB-280570C9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11" y="3706906"/>
            <a:ext cx="2205878" cy="22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52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9B9AF8E-3B84-0932-2830-8A08A1192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1263" y="447804"/>
            <a:ext cx="7276194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Solución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88FF8C-151F-047B-EF49-56D3840DD6FD}"/>
              </a:ext>
            </a:extLst>
          </p:cNvPr>
          <p:cNvSpPr txBox="1"/>
          <p:nvPr/>
        </p:nvSpPr>
        <p:spPr>
          <a:xfrm>
            <a:off x="914399" y="1283110"/>
            <a:ext cx="10766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/>
              <a:t>Ñamori Food, viene a arreglar o combatir dicha problemática, ya que esta aplicación móvil, tiene como finalidad que el usuario pueda crear recetas teniendo en cuenta sus alergias, su falta de tiempo para cocinar, o sus recursos, todo esto por medio de inteligencia artificial, donde contamos con 2 </a:t>
            </a:r>
            <a:r>
              <a:rPr lang="es-ES" sz="2000" dirty="0" err="1"/>
              <a:t>bots</a:t>
            </a:r>
            <a:r>
              <a:rPr lang="es-ES" sz="2000" dirty="0"/>
              <a:t>, el primero un chatbot para buscar recetas a nivel global, y un segundo </a:t>
            </a:r>
            <a:r>
              <a:rPr lang="es-ES" sz="2000" dirty="0" err="1"/>
              <a:t>bot</a:t>
            </a:r>
            <a:r>
              <a:rPr lang="es-ES" sz="2000" dirty="0"/>
              <a:t> que recibe comandos por voz para la preparación de la receta, sin contar que el buscador puede exportar una receta al recetario local del usuario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2811F270-E096-7BCD-4CBB-0959E758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7" y="3429000"/>
            <a:ext cx="2276730" cy="22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A8078-E5C3-AD5C-443F-D772321D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D9B6854-D5FB-D2E1-BE36-C2B02144C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Módulos principales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F9C1FE-0EE2-C138-DBC3-26AB7D86B877}"/>
              </a:ext>
            </a:extLst>
          </p:cNvPr>
          <p:cNvSpPr txBox="1"/>
          <p:nvPr/>
        </p:nvSpPr>
        <p:spPr>
          <a:xfrm>
            <a:off x="382347" y="931961"/>
            <a:ext cx="1076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ym typeface="Wingdings" panose="05000000000000000000" pitchFamily="2" charset="2"/>
              </a:rPr>
              <a:t> Estos son los módulos principales de la aplicación y se definirán brevemente.</a:t>
            </a:r>
            <a:endParaRPr lang="es-CL" sz="2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8FB510-5964-CC6B-4591-1D79CB25EACD}"/>
              </a:ext>
            </a:extLst>
          </p:cNvPr>
          <p:cNvSpPr txBox="1"/>
          <p:nvPr/>
        </p:nvSpPr>
        <p:spPr>
          <a:xfrm>
            <a:off x="712837" y="1479279"/>
            <a:ext cx="107663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Filtrado de alergias: </a:t>
            </a:r>
            <a:r>
              <a:rPr lang="es-ES" dirty="0">
                <a:sym typeface="Wingdings" panose="05000000000000000000" pitchFamily="2" charset="2"/>
              </a:rPr>
              <a:t>Apartado donde el usuario puede agregar o quitar alergias que padezca.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</a:t>
            </a:r>
            <a:r>
              <a:rPr lang="es-ES" dirty="0" err="1">
                <a:highlight>
                  <a:srgbClr val="FFFF00"/>
                </a:highlight>
                <a:sym typeface="Wingdings" panose="05000000000000000000" pitchFamily="2" charset="2"/>
              </a:rPr>
              <a:t>Tips</a:t>
            </a: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 y consejos: </a:t>
            </a:r>
            <a:r>
              <a:rPr lang="es-ES" dirty="0">
                <a:sym typeface="Wingdings" panose="05000000000000000000" pitchFamily="2" charset="2"/>
              </a:rPr>
              <a:t>Función para que el usuario consulte consejos o </a:t>
            </a:r>
            <a:r>
              <a:rPr lang="es-ES" dirty="0" err="1">
                <a:sym typeface="Wingdings" panose="05000000000000000000" pitchFamily="2" charset="2"/>
              </a:rPr>
              <a:t>tips</a:t>
            </a:r>
            <a:r>
              <a:rPr lang="es-ES" dirty="0">
                <a:sym typeface="Wingdings" panose="05000000000000000000" pitchFamily="2" charset="2"/>
              </a:rPr>
              <a:t> de manera aleatoria.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Manos libres: </a:t>
            </a:r>
            <a:r>
              <a:rPr lang="es-ES" dirty="0">
                <a:sym typeface="Wingdings" panose="05000000000000000000" pitchFamily="2" charset="2"/>
              </a:rPr>
              <a:t>Bot que recibe comandos de voz en la sección de recetas.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Compras inteligentes: </a:t>
            </a:r>
            <a:r>
              <a:rPr lang="es-ES" dirty="0">
                <a:sym typeface="Wingdings" panose="05000000000000000000" pitchFamily="2" charset="2"/>
              </a:rPr>
              <a:t>Módulo para crear recetas en base al presupuesto del usuario.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Nutrición personalizada: </a:t>
            </a:r>
            <a:r>
              <a:rPr lang="es-ES" dirty="0">
                <a:sym typeface="Wingdings" panose="05000000000000000000" pitchFamily="2" charset="2"/>
              </a:rPr>
              <a:t>En este módulo el usuario puede ingresar sus datos y ver que necesita comer, carbohidratos, proteínas, grasas, etc.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Exportación de recetas: </a:t>
            </a:r>
            <a:r>
              <a:rPr lang="es-ES" dirty="0">
                <a:sym typeface="Wingdings" panose="05000000000000000000" pitchFamily="2" charset="2"/>
              </a:rPr>
              <a:t>Este módulo trabaja en conjunto con el chatbot, exportando la receta encontrada.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Chatbot inteligente: </a:t>
            </a:r>
            <a:r>
              <a:rPr lang="es-ES" dirty="0">
                <a:sym typeface="Wingdings" panose="05000000000000000000" pitchFamily="2" charset="2"/>
              </a:rPr>
              <a:t>Este módulo funciona como chat de consultas y responde de manera inteligente, no contiene respuestas prescritas.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Perfiles de usuario: </a:t>
            </a:r>
            <a:r>
              <a:rPr lang="es-ES" dirty="0">
                <a:sym typeface="Wingdings" panose="05000000000000000000" pitchFamily="2" charset="2"/>
              </a:rPr>
              <a:t>Apartado de los usuarios personales, donde pueden compartir sus recetas o dejarlas privadas.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Seguimiento a usuarios: </a:t>
            </a:r>
            <a:r>
              <a:rPr lang="es-ES" dirty="0">
                <a:sym typeface="Wingdings" panose="05000000000000000000" pitchFamily="2" charset="2"/>
              </a:rPr>
              <a:t>Función para que los usuarios puedan seguirse entre ellos mismos.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Calificación de recetas: </a:t>
            </a:r>
            <a:r>
              <a:rPr lang="es-ES" dirty="0">
                <a:sym typeface="Wingdings" panose="05000000000000000000" pitchFamily="2" charset="2"/>
              </a:rPr>
              <a:t>Los usuarios pueden calificar recetas de ellos mismos y de otros.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Gamificación de recompensas: </a:t>
            </a:r>
            <a:r>
              <a:rPr lang="es-ES" dirty="0">
                <a:sym typeface="Wingdings" panose="05000000000000000000" pitchFamily="2" charset="2"/>
              </a:rPr>
              <a:t>Subiendo cierta cantidad de recetas, se le sumaran puntos a su perfil, subiendo de nivel y obteniendo un distintivo.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65912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1B4-E218-456C-91EB-76CB488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4553911-D5BD-098D-CCA0-256CED9DB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Beneficiarios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0E4B24-D895-24B7-3C49-0A964B00E026}"/>
              </a:ext>
            </a:extLst>
          </p:cNvPr>
          <p:cNvSpPr txBox="1"/>
          <p:nvPr/>
        </p:nvSpPr>
        <p:spPr>
          <a:xfrm>
            <a:off x="865237" y="1124058"/>
            <a:ext cx="10766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Los beneficiarios de nuestro software serian los siguientes: 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Trabajadores apresurados o escasos de tiempo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con restricciones de alergias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Estudiantes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iniciando dietas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naturales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82674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AD59-6A04-886F-3E5E-662E8F6DA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B7DEF82-B746-FD29-7790-3FC8555C3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77" y="107119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Arquitectura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C728C2-C617-3CCE-00C5-706D6180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7" y="924861"/>
            <a:ext cx="5908913" cy="22491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8E9848E-689E-9031-7385-D884E00488C9}"/>
              </a:ext>
            </a:extLst>
          </p:cNvPr>
          <p:cNvSpPr txBox="1"/>
          <p:nvPr/>
        </p:nvSpPr>
        <p:spPr>
          <a:xfrm>
            <a:off x="6248400" y="1096348"/>
            <a:ext cx="4916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La arquitectura de “Ñamori Food”, es la monolítica, ya que nuestra aplicación carga completamente desde un inicio, y adicionalmente utilizamos microservicios, como las APIs de IA, en este caso Claude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3011DF73-90F5-D96F-8D94-26DFC2F3A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2072" y="3089534"/>
            <a:ext cx="4339071" cy="9307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1B2667-E33D-7DA3-3FD8-EA803D38727C}"/>
              </a:ext>
            </a:extLst>
          </p:cNvPr>
          <p:cNvSpPr txBox="1"/>
          <p:nvPr/>
        </p:nvSpPr>
        <p:spPr>
          <a:xfrm>
            <a:off x="1179225" y="4743071"/>
            <a:ext cx="491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Adicionalmente tenemos un patrón de cliente-servidor, o patrón de dos capas.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DE7C611-4456-2AEB-A1A4-0C9A59934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072" y="4360600"/>
            <a:ext cx="3036053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5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870D5-5D9C-CDB2-73A1-419CFA90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5AAB4BB-6AD6-C9EC-5435-2E50BDB3D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77" y="107119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Metodología</a:t>
            </a:r>
            <a:endParaRPr lang="es-CL" dirty="0"/>
          </a:p>
        </p:txBody>
      </p:sp>
      <p:pic>
        <p:nvPicPr>
          <p:cNvPr id="4" name="Imagen 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AFDC5B97-EC07-476A-9F47-9DD697AC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0" y="1004559"/>
            <a:ext cx="5108436" cy="50428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C77D22-E8D1-F7EB-349B-9F470E2C1F47}"/>
              </a:ext>
            </a:extLst>
          </p:cNvPr>
          <p:cNvSpPr txBox="1"/>
          <p:nvPr/>
        </p:nvSpPr>
        <p:spPr>
          <a:xfrm>
            <a:off x="5569527" y="1124057"/>
            <a:ext cx="61613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Nuestro grupo utilizó metodología cascada, principalmente por 3 puntos y justificaciones: 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A falta de cliente no tenemos quien nos pague, así que tampoco a quien presentarle para efectuar cambios de manera ágil.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Nuestro grupo es pequeño, 3 integrantes así que debemos hacer tareas de todo tipo entre todos.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Y poco tiempo, ya que empezamos a desarrollar en 2 meses, por lo tanto, teníamos que ir a máxima potencia y velocidad durante este tiempo.</a:t>
            </a:r>
          </a:p>
        </p:txBody>
      </p:sp>
    </p:spTree>
    <p:extLst>
      <p:ext uri="{BB962C8B-B14F-4D97-AF65-F5344CB8AC3E}">
        <p14:creationId xmlns:p14="http://schemas.microsoft.com/office/powerpoint/2010/main" val="190836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E1C24-4B9C-AF89-3243-9BB26E7B5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AB6B782-0CA3-71C0-DF29-F85AE0CBF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77" y="107119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Cronograma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C33AC9-80B3-C884-19DE-29D2DBC0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054913"/>
            <a:ext cx="10453895" cy="40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98632-EF2F-8A39-472E-41D718F8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5C469A-E9A5-55F8-32F1-CCD9F4802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77" y="107119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Diagrama Caso de uso</a:t>
            </a:r>
          </a:p>
          <a:p>
            <a:pPr marL="0" indent="0" algn="ctr">
              <a:buNone/>
            </a:pPr>
            <a:endParaRPr lang="es-CL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C09511F-17E9-1ABD-DF9F-7AA6CBACF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761" y="826185"/>
            <a:ext cx="8176030" cy="52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1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4B71238A51D34A8F1D67F547966476" ma:contentTypeVersion="12" ma:contentTypeDescription="Crear nuevo documento." ma:contentTypeScope="" ma:versionID="89b48e5d279540b32c99eea72923c826">
  <xsd:schema xmlns:xsd="http://www.w3.org/2001/XMLSchema" xmlns:xs="http://www.w3.org/2001/XMLSchema" xmlns:p="http://schemas.microsoft.com/office/2006/metadata/properties" xmlns:ns2="6da43417-e97b-44e5-b109-734bcda02bd8" xmlns:ns3="ee357bf0-5685-4017-bb54-ae49f511ef61" targetNamespace="http://schemas.microsoft.com/office/2006/metadata/properties" ma:root="true" ma:fieldsID="d7928a8df17cbca617db9f1a2dc2fd3d" ns2:_="" ns3:_="">
    <xsd:import namespace="6da43417-e97b-44e5-b109-734bcda02bd8"/>
    <xsd:import namespace="ee357bf0-5685-4017-bb54-ae49f511ef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43417-e97b-44e5-b109-734bcda02b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57bf0-5685-4017-bb54-ae49f511ef6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8d6ef11-e082-4ffc-bb89-d4072f9e5dbe}" ma:internalName="TaxCatchAll" ma:showField="CatchAllData" ma:web="ee357bf0-5685-4017-bb54-ae49f511ef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357bf0-5685-4017-bb54-ae49f511ef61" xsi:nil="true"/>
    <lcf76f155ced4ddcb4097134ff3c332f xmlns="6da43417-e97b-44e5-b109-734bcda02bd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86B811B-A556-43E3-941D-4D53AA2817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C196AC-CFC4-4750-B9BB-F4673243A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a43417-e97b-44e5-b109-734bcda02bd8"/>
    <ds:schemaRef ds:uri="ee357bf0-5685-4017-bb54-ae49f511ef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7ACAAB-B79A-413C-BDCA-2E40C1CB92FA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6da43417-e97b-44e5-b109-734bcda02bd8"/>
    <ds:schemaRef ds:uri="http://purl.org/dc/dcmitype/"/>
    <ds:schemaRef ds:uri="ee357bf0-5685-4017-bb54-ae49f511ef6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1886</TotalTime>
  <Words>1140</Words>
  <Application>Microsoft Office PowerPoint</Application>
  <PresentationFormat>Panorámica</PresentationFormat>
  <Paragraphs>115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Osorio C.</dc:creator>
  <cp:lastModifiedBy>JONATHAN ESTEBAN CRUELLS ORELLANA</cp:lastModifiedBy>
  <cp:revision>16</cp:revision>
  <dcterms:created xsi:type="dcterms:W3CDTF">2024-03-07T18:55:37Z</dcterms:created>
  <dcterms:modified xsi:type="dcterms:W3CDTF">2025-11-29T18:24:46Z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0x010100954B71238A51D34A8F1D67F547966476</vt:lpwstr>
  </property>
</Properties>
</file>